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"/>
      <p:regular r:id="rId16"/>
      <p:bold r:id="rId17"/>
      <p:italic r:id="rId18"/>
      <p:boldItalic r:id="rId19"/>
    </p:embeddedFont>
    <p:embeddedFont>
      <p:font typeface="Gill Sans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illSans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Gill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2a89cd17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2a89cd17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2a89cd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2a89cd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2a89cd17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2a89cd17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2a89cd17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2a89cd17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2a89cd17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b2a89cd17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2a89cd17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b2a89cd17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2a89cd17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2a89cd17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2a89cd17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2a89cd17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921a880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921a880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hyperlink" Target="http://www.youtube.com/watch?v=4Rgtzffgvlg" TargetMode="External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18.jp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17.jpg"/><Relationship Id="rId6" Type="http://schemas.openxmlformats.org/officeDocument/2006/relationships/image" Target="../media/image12.jpg"/><Relationship Id="rId7" Type="http://schemas.openxmlformats.org/officeDocument/2006/relationships/image" Target="../media/image10.png"/><Relationship Id="rId8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86000"/>
          </a:blip>
          <a:srcRect b="12495" l="0" r="0" t="12502"/>
          <a:stretch/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190900"/>
            <a:ext cx="8520600" cy="101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7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2021 </a:t>
            </a:r>
            <a:r>
              <a:rPr b="1" lang="en" sz="57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OA Unit Election</a:t>
            </a:r>
            <a:endParaRPr b="1" sz="57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10005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Wag-O-Shag Lodge Order of the Arrow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4224" y="3300300"/>
            <a:ext cx="2949776" cy="184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 amt="20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Char char="●"/>
            </a:pPr>
            <a:r>
              <a:rPr lang="en" sz="27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 final result has been reached</a:t>
            </a:r>
            <a:endParaRPr sz="27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Char char="●"/>
            </a:pPr>
            <a:r>
              <a:rPr lang="en" sz="27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Results will be announced at Callouts or when your Unit Leader deems it the appropriate time to do so</a:t>
            </a:r>
            <a:endParaRPr sz="27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Char char="●"/>
            </a:pPr>
            <a:r>
              <a:rPr lang="en" sz="27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Thank you for voting!</a:t>
            </a:r>
            <a:endParaRPr sz="27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4000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Gill Sans"/>
              <a:buChar char="●"/>
            </a:pPr>
            <a:r>
              <a:rPr lang="en" sz="2700">
                <a:solidFill>
                  <a:srgbClr val="000000"/>
                </a:solidFill>
                <a:highlight>
                  <a:srgbClr val="FFFF00"/>
                </a:highlight>
                <a:latin typeface="Gill Sans"/>
                <a:ea typeface="Gill Sans"/>
                <a:cs typeface="Gill Sans"/>
                <a:sym typeface="Gill Sans"/>
              </a:rPr>
              <a:t>OA members, remember to pay your 2021 dues!</a:t>
            </a:r>
            <a:endParaRPr sz="2700">
              <a:solidFill>
                <a:srgbClr val="000000"/>
              </a:solidFill>
              <a:highlight>
                <a:srgbClr val="FFFF00"/>
              </a:highligh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2" name="Google Shape;14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15925"/>
            <a:ext cx="4397625" cy="72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 amt="38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</a:t>
            </a:r>
            <a:endParaRPr/>
          </a:p>
        </p:txBody>
      </p:sp>
      <p:pic>
        <p:nvPicPr>
          <p:cNvPr descr="2020 Unit Election Video.&#10;Order of the Arrow, Boy Scouts of America &#10; &#10;Website: https://oa-bsa.org &#10;Twitter: https://twitter.com/oabsa &#10;Instagram: https://instagram.com/oabsa &#10;Facebook: https://fb.com/oabsa &#10;Snapchat: https://www.snapchat.com/add/oa-bsa &#10;YouTube: https://youtube.com/oabsa &#10;Medium: https://medium.com/@oabsa &#10; &#10;#OABSA" id="64" name="Google Shape;64;p14" title="2020 Unit Election Vide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388" y="1017726"/>
            <a:ext cx="7585219" cy="41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 amt="20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27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OA Principles</a:t>
            </a:r>
            <a:endParaRPr sz="3700"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800175"/>
            <a:ext cx="730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●"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recognize scouts and scouter who best exemplify the Scout Oath and Law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●"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develop and maintain camping traditions and spirit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●"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promote scout camping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●"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crystalize the scout habit of helpfulness into a life of purpose of leadership in cheerful service to others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15925"/>
            <a:ext cx="4397625" cy="7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 rotWithShape="1">
          <a:blip r:embed="rId5">
            <a:alphaModFix/>
          </a:blip>
          <a:srcRect b="14144" l="15094" r="15247" t="15557"/>
          <a:stretch/>
        </p:blipFill>
        <p:spPr>
          <a:xfrm>
            <a:off x="7621150" y="3406525"/>
            <a:ext cx="1522851" cy="17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 amt="20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134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Lodge History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0" y="902200"/>
            <a:ext cx="5608800" cy="35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PAC Executive Charles G. Woodson conferred with Samoset Council Executive William Hoffman about starting a lodge for the </a:t>
            </a: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Potawatomi</a:t>
            </a: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Area Council.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Lodge approved and chartered on Oct. 21, 1944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Lodge name </a:t>
            </a: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derived</a:t>
            </a: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from “Waugoshance” meaning “little foxes”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98351" y="1017725"/>
            <a:ext cx="3445649" cy="227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415925"/>
            <a:ext cx="4397625" cy="7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9325" y="3295125"/>
            <a:ext cx="28575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7"/>
          <p:cNvPicPr preferRelativeResize="0"/>
          <p:nvPr/>
        </p:nvPicPr>
        <p:blipFill rotWithShape="1">
          <a:blip r:embed="rId3">
            <a:alphaModFix amt="19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Wag-O-Shag and Camp Long Lake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6137100" cy="186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7375" y="1017725"/>
            <a:ext cx="2566625" cy="1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5">
            <a:alphaModFix/>
          </a:blip>
          <a:srcRect b="11171" l="14280" r="0" t="28474"/>
          <a:stretch/>
        </p:blipFill>
        <p:spPr>
          <a:xfrm>
            <a:off x="6577373" y="2881325"/>
            <a:ext cx="2566624" cy="199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6760" y="3163825"/>
            <a:ext cx="2000612" cy="199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4415925"/>
            <a:ext cx="4397625" cy="7275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311700" y="1017725"/>
            <a:ext cx="4260300" cy="12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ill Sans"/>
              <a:buChar char="●"/>
            </a:pPr>
            <a:r>
              <a:rPr lang="en" sz="1900">
                <a:latin typeface="Gill Sans"/>
                <a:ea typeface="Gill Sans"/>
                <a:cs typeface="Gill Sans"/>
                <a:sym typeface="Gill Sans"/>
              </a:rPr>
              <a:t>Lodge comes together for many service events at Camp Long Lake including Fall and Spring Conference, Fireball, as well as various Ordeal Weekends </a:t>
            </a:r>
            <a:endParaRPr sz="19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8">
            <a:alphaModFix/>
          </a:blip>
          <a:srcRect b="8784" l="0" r="5775" t="5759"/>
          <a:stretch/>
        </p:blipFill>
        <p:spPr>
          <a:xfrm>
            <a:off x="4756200" y="1595100"/>
            <a:ext cx="1636975" cy="14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311700" y="3150825"/>
            <a:ext cx="4086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This year will be </a:t>
            </a:r>
            <a:r>
              <a:rPr lang="en" sz="1900"/>
              <a:t>CLL’s</a:t>
            </a:r>
            <a:r>
              <a:rPr lang="en" sz="1900"/>
              <a:t> 75th </a:t>
            </a:r>
            <a:r>
              <a:rPr lang="en" sz="1900"/>
              <a:t>Anniversary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BE THERE for Summer Camp!</a:t>
            </a:r>
            <a:r>
              <a:rPr lang="en" sz="1900"/>
              <a:t> 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 amt="20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Lodge now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863550"/>
            <a:ext cx="543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650+ registered members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Spring and Fall Conference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Winding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Chapter Events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Section Conclave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CLL Summer Program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OA Members, check out the Fox Newsletter and our Instagram page @wagoshag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15925"/>
            <a:ext cx="4397625" cy="7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5">
            <a:alphaModFix/>
          </a:blip>
          <a:srcRect b="18180" l="17668" r="0" t="0"/>
          <a:stretch/>
        </p:blipFill>
        <p:spPr>
          <a:xfrm>
            <a:off x="6697425" y="1873000"/>
            <a:ext cx="2446574" cy="177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6">
            <a:alphaModFix/>
          </a:blip>
          <a:srcRect b="23768" l="0" r="0" t="0"/>
          <a:stretch/>
        </p:blipFill>
        <p:spPr>
          <a:xfrm>
            <a:off x="7252675" y="3649475"/>
            <a:ext cx="1891326" cy="149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55425" y="1989650"/>
            <a:ext cx="2967750" cy="118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 rotWithShape="1">
          <a:blip r:embed="rId8">
            <a:alphaModFix/>
          </a:blip>
          <a:srcRect b="11979" l="13509" r="0" t="0"/>
          <a:stretch/>
        </p:blipFill>
        <p:spPr>
          <a:xfrm>
            <a:off x="6697425" y="0"/>
            <a:ext cx="2446577" cy="1867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 rotWithShape="1">
          <a:blip r:embed="rId3">
            <a:alphaModFix amt="20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Arrowmen </a:t>
            </a:r>
            <a:r>
              <a:rPr lang="en"/>
              <a:t>Responsibility</a:t>
            </a:r>
            <a:r>
              <a:rPr lang="en"/>
              <a:t> and Candidate Eligibility</a:t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An Arrowman’s primary obligation is to his/her unit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○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" sz="18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To provide leadership, promote camping, and setting the example for other scouts</a:t>
            </a:r>
            <a:endParaRPr sz="18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be eligible to join the OA, youth under the age of 21 must: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○"/>
            </a:pPr>
            <a:r>
              <a:rPr lang="en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Be registered in a BSA unit,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○"/>
            </a:pPr>
            <a:r>
              <a:rPr lang="en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Hold scouts BSA First Class Rank, Venturing Discovery Award, or Sea Scout Ordinary Rank, or higher in whichever type of unit is conducting the election,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○"/>
            </a:pPr>
            <a:r>
              <a:rPr lang="en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Be active in their unit and have experienced 15 nights of camping in the past 2 years</a:t>
            </a:r>
            <a:endParaRPr sz="1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Char char="○"/>
            </a:pPr>
            <a:r>
              <a:rPr lang="en" sz="16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Be approved by Troop Scoutmaster, Crew Advisor, or Ship Skipper.</a:t>
            </a:r>
            <a:endParaRPr sz="2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15925"/>
            <a:ext cx="4397625" cy="7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45750" y="3995475"/>
            <a:ext cx="998250" cy="114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 amt="20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to vote for?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Gill Sans"/>
              <a:buChar char="●"/>
            </a:pPr>
            <a:r>
              <a:rPr lang="en"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Consider these questions about each candidate</a:t>
            </a:r>
            <a:endParaRPr sz="22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Who is cheerful even when facing tiresome tasks?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Will he/she continue their service in the future?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Would you want to go camping with him/her?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Does he/she constantly live by the Scout Oath and Law?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Can you depend on this person?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This is NOT a popularity contest. Vote for the people who are most deserving of this honor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15925"/>
            <a:ext cx="4397625" cy="7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82600" y="-725"/>
            <a:ext cx="2915126" cy="174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/>
          <p:cNvPicPr preferRelativeResize="0"/>
          <p:nvPr/>
        </p:nvPicPr>
        <p:blipFill rotWithShape="1">
          <a:blip r:embed="rId3">
            <a:alphaModFix amt="9000"/>
          </a:blip>
          <a:srcRect b="0" l="0" r="2083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0125" y="0"/>
            <a:ext cx="1983875" cy="186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Virtual Voting Instructions</a:t>
            </a:r>
            <a:endParaRPr/>
          </a:p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Voting will be done with Google Forms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Election Team will post a link to the form in the Zoom chat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Youth ONLY under the age of 21 are able to vote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Select the people you would like to vote for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If you think no one is worthy, select the “No one is worthy” check box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You are only allowed to vote once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Gill Sans"/>
              <a:buChar char="●"/>
            </a:pPr>
            <a:r>
              <a:rPr lang="en" sz="20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If you and a sibling are sharing the same device to vote, ask the election team for an alternate ballot form.</a:t>
            </a:r>
            <a:endParaRPr sz="200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